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8"/>
  </p:handoutMasterIdLst>
  <p:sldIdLst>
    <p:sldId id="256" r:id="rId2"/>
    <p:sldId id="263" r:id="rId3"/>
    <p:sldId id="262" r:id="rId4"/>
    <p:sldId id="267" r:id="rId5"/>
    <p:sldId id="258" r:id="rId6"/>
    <p:sldId id="259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" y="6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0E5B1-F36F-493E-8B64-1E725507979C}" type="datetimeFigureOut">
              <a:rPr lang="it-IT" smtClean="0"/>
              <a:t>29/09/2014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7B28E-4D1C-4A44-9747-BD4E15740D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377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6177" y="1248344"/>
            <a:ext cx="8161834" cy="3255264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it-IT" dirty="0">
                <a:latin typeface="Garamond" panose="02020404030301010803" pitchFamily="18" charset="0"/>
              </a:rPr>
              <a:t>anoressia ∫ disturbi alimentari </a:t>
            </a:r>
            <a:r>
              <a:rPr lang="it-IT" dirty="0" smtClean="0">
                <a:latin typeface="Garamond" panose="02020404030301010803" pitchFamily="18" charset="0"/>
              </a:rPr>
              <a:t/>
            </a:r>
            <a:br>
              <a:rPr lang="it-IT" dirty="0" smtClean="0">
                <a:latin typeface="Garamond" panose="02020404030301010803" pitchFamily="18" charset="0"/>
              </a:rPr>
            </a:br>
            <a:r>
              <a:rPr lang="it-IT" dirty="0">
                <a:latin typeface="Garamond" panose="02020404030301010803" pitchFamily="18" charset="0"/>
              </a:rPr>
              <a:t>	</a:t>
            </a:r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CENTRI MARA SELVINI </a:t>
            </a:r>
            <a:r>
              <a:rPr lang="it-IT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it-IT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dirty="0" smtClean="0">
                <a:latin typeface="Garamond" panose="02020404030301010803" pitchFamily="18" charset="0"/>
              </a:rPr>
              <a:t>Matteo Selvini</a:t>
            </a:r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06177" y="4659682"/>
            <a:ext cx="7315200" cy="924964"/>
          </a:xfrm>
        </p:spPr>
        <p:txBody>
          <a:bodyPr/>
          <a:lstStyle/>
          <a:p>
            <a:pPr algn="ctr"/>
            <a:r>
              <a:rPr lang="it-IT" dirty="0" smtClean="0"/>
              <a:t>	</a:t>
            </a:r>
            <a:r>
              <a:rPr lang="it-IT" dirty="0" smtClean="0">
                <a:latin typeface="Garamond" panose="02020404030301010803" pitchFamily="18" charset="0"/>
              </a:rPr>
              <a:t>Brescia, 30 settembre 2014</a:t>
            </a:r>
            <a:endParaRPr lang="it-IT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00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000" dirty="0">
                <a:latin typeface="Garamond" panose="02020404030301010803" pitchFamily="18" charset="0"/>
              </a:rPr>
              <a:t>anoressia ∫ disturbi alimentari </a:t>
            </a:r>
            <a:br>
              <a:rPr lang="it-IT" sz="2000" dirty="0">
                <a:latin typeface="Garamond" panose="02020404030301010803" pitchFamily="18" charset="0"/>
              </a:rPr>
            </a:br>
            <a:r>
              <a:rPr lang="it-IT" sz="2000" dirty="0">
                <a:solidFill>
                  <a:srgbClr val="002060"/>
                </a:solidFill>
                <a:latin typeface="Garamond" panose="02020404030301010803" pitchFamily="18" charset="0"/>
              </a:rPr>
              <a:t>CENTRI MARA SELVINI </a:t>
            </a:r>
            <a:br>
              <a:rPr lang="it-IT" sz="2000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000" dirty="0" smtClean="0">
                <a:latin typeface="Garamond" panose="02020404030301010803" pitchFamily="18" charset="0"/>
              </a:rPr>
              <a:t>Matteo Selvini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>
              <a:latin typeface="Garamond" panose="02020404030301010803" pitchFamily="18" charset="0"/>
            </a:endParaRPr>
          </a:p>
          <a:p>
            <a:endParaRPr lang="it-IT" dirty="0">
              <a:latin typeface="Garamond" panose="02020404030301010803" pitchFamily="18" charset="0"/>
            </a:endParaRPr>
          </a:p>
          <a:p>
            <a:r>
              <a:rPr lang="it-IT" dirty="0" smtClean="0">
                <a:latin typeface="Garamond" panose="02020404030301010803" pitchFamily="18" charset="0"/>
              </a:rPr>
              <a:t>PICA</a:t>
            </a:r>
          </a:p>
          <a:p>
            <a:r>
              <a:rPr lang="it-IT" cap="all" dirty="0" smtClean="0">
                <a:latin typeface="Garamond" panose="02020404030301010803" pitchFamily="18" charset="0"/>
              </a:rPr>
              <a:t>Disturbo</a:t>
            </a:r>
            <a:r>
              <a:rPr lang="it-IT" dirty="0" smtClean="0">
                <a:latin typeface="Garamond" panose="02020404030301010803" pitchFamily="18" charset="0"/>
              </a:rPr>
              <a:t> </a:t>
            </a:r>
            <a:r>
              <a:rPr lang="it-IT" cap="all" dirty="0" smtClean="0">
                <a:latin typeface="Garamond" panose="02020404030301010803" pitchFamily="18" charset="0"/>
              </a:rPr>
              <a:t>da ruminazione</a:t>
            </a:r>
          </a:p>
          <a:p>
            <a:r>
              <a:rPr lang="it-IT" cap="all" dirty="0" smtClean="0">
                <a:latin typeface="Garamond" panose="02020404030301010803" pitchFamily="18" charset="0"/>
              </a:rPr>
              <a:t>Disturbo evitante/restrittivo dell’assunzione di cibo</a:t>
            </a:r>
            <a:endParaRPr lang="it-IT" cap="all" dirty="0">
              <a:latin typeface="Garamond" panose="02020404030301010803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421688" y="864109"/>
            <a:ext cx="62003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DISTURBI DELLA NUTRIZIONE E DELL’ALIMENTAZIONE</a:t>
            </a:r>
          </a:p>
          <a:p>
            <a:pPr algn="ctr"/>
            <a:endParaRPr lang="it-IT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ctr"/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DSM V, edizione italiana, pp. 379-409</a:t>
            </a:r>
          </a:p>
          <a:p>
            <a:pPr algn="ctr"/>
            <a:endParaRPr lang="it-IT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ctr"/>
            <a:endParaRPr lang="it-IT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ctr"/>
            <a:endParaRPr lang="it-IT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ctr"/>
            <a:endParaRPr lang="it-IT" sz="2400" dirty="0">
              <a:latin typeface="Garamond" panose="02020404030301010803" pitchFamily="18" charset="0"/>
            </a:endParaRPr>
          </a:p>
          <a:p>
            <a:endParaRPr lang="it-IT" sz="2400" cap="al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56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000" dirty="0">
                <a:latin typeface="Garamond" panose="02020404030301010803" pitchFamily="18" charset="0"/>
              </a:rPr>
              <a:t>anoressia ∫ disturbi alimentari </a:t>
            </a:r>
            <a:br>
              <a:rPr lang="it-IT" sz="2000" dirty="0">
                <a:latin typeface="Garamond" panose="02020404030301010803" pitchFamily="18" charset="0"/>
              </a:rPr>
            </a:br>
            <a:r>
              <a:rPr lang="it-IT" sz="2000" dirty="0">
                <a:solidFill>
                  <a:srgbClr val="002060"/>
                </a:solidFill>
                <a:latin typeface="Garamond" panose="02020404030301010803" pitchFamily="18" charset="0"/>
              </a:rPr>
              <a:t>CENTRI MARA SELVINI </a:t>
            </a:r>
            <a:br>
              <a:rPr lang="it-IT" sz="2000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000" dirty="0" smtClean="0">
                <a:latin typeface="Garamond" panose="02020404030301010803" pitchFamily="18" charset="0"/>
              </a:rPr>
              <a:t>Matteo Selvini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869268" y="864108"/>
            <a:ext cx="810561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0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ctr"/>
            <a:endParaRPr lang="it-IT" sz="20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cap="all" dirty="0" smtClean="0">
                <a:solidFill>
                  <a:schemeClr val="tx2"/>
                </a:solidFill>
                <a:latin typeface="Garamond" panose="02020404030301010803" pitchFamily="18" charset="0"/>
              </a:rPr>
              <a:t>Anoressia nervosa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cap="all" dirty="0" smtClean="0">
                <a:solidFill>
                  <a:schemeClr val="tx2"/>
                </a:solidFill>
                <a:latin typeface="Garamond" panose="02020404030301010803" pitchFamily="18" charset="0"/>
              </a:rPr>
              <a:t>Bulimia nervosa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cap="all" dirty="0" smtClean="0">
                <a:solidFill>
                  <a:schemeClr val="tx2"/>
                </a:solidFill>
                <a:latin typeface="Garamond" panose="02020404030301010803" pitchFamily="18" charset="0"/>
              </a:rPr>
              <a:t>Disturbo da </a:t>
            </a:r>
            <a:r>
              <a:rPr lang="it-IT" sz="2000" cap="all" dirty="0" err="1" smtClean="0">
                <a:solidFill>
                  <a:schemeClr val="tx2"/>
                </a:solidFill>
                <a:latin typeface="Garamond" panose="02020404030301010803" pitchFamily="18" charset="0"/>
              </a:rPr>
              <a:t>binge</a:t>
            </a:r>
            <a:r>
              <a:rPr lang="it-IT" sz="2000" cap="all" dirty="0" smtClean="0">
                <a:solidFill>
                  <a:schemeClr val="tx2"/>
                </a:solidFill>
                <a:latin typeface="Garamond" panose="02020404030301010803" pitchFamily="18" charset="0"/>
              </a:rPr>
              <a:t> </a:t>
            </a:r>
            <a:r>
              <a:rPr lang="it-IT" sz="2000" cap="all" dirty="0" err="1" smtClean="0">
                <a:solidFill>
                  <a:schemeClr val="tx2"/>
                </a:solidFill>
                <a:latin typeface="Garamond" panose="02020404030301010803" pitchFamily="18" charset="0"/>
              </a:rPr>
              <a:t>eating</a:t>
            </a:r>
            <a:endParaRPr lang="it-IT" sz="2000" cap="all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642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000" dirty="0">
                <a:latin typeface="Garamond" panose="02020404030301010803" pitchFamily="18" charset="0"/>
              </a:rPr>
              <a:t>anoressia ∫ disturbi alimentari </a:t>
            </a:r>
            <a:br>
              <a:rPr lang="it-IT" sz="2000" dirty="0">
                <a:latin typeface="Garamond" panose="02020404030301010803" pitchFamily="18" charset="0"/>
              </a:rPr>
            </a:br>
            <a:r>
              <a:rPr lang="it-IT" sz="2000" dirty="0">
                <a:solidFill>
                  <a:srgbClr val="002060"/>
                </a:solidFill>
                <a:latin typeface="Garamond" panose="02020404030301010803" pitchFamily="18" charset="0"/>
              </a:rPr>
              <a:t>CENTRI MARA SELVINI </a:t>
            </a:r>
            <a:br>
              <a:rPr lang="it-IT" sz="2000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000" dirty="0" smtClean="0">
                <a:latin typeface="Garamond" panose="02020404030301010803" pitchFamily="18" charset="0"/>
              </a:rPr>
              <a:t>Matteo Selvini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ANORESSIA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NERVOSA</a:t>
            </a:r>
          </a:p>
          <a:p>
            <a:pPr marL="0" indent="0" algn="ctr">
              <a:buNone/>
            </a:pPr>
            <a:endParaRPr lang="it-IT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it-IT" dirty="0" smtClean="0">
                <a:latin typeface="Garamond" panose="02020404030301010803" pitchFamily="18" charset="0"/>
              </a:rPr>
              <a:t>RESTRIZIONE</a:t>
            </a:r>
          </a:p>
          <a:p>
            <a:pPr marL="502920" lvl="1" indent="0">
              <a:buNone/>
            </a:pPr>
            <a:endParaRPr lang="it-IT" sz="2000" dirty="0" smtClean="0"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it-IT" dirty="0" smtClean="0">
                <a:latin typeface="Garamond" panose="02020404030301010803" pitchFamily="18" charset="0"/>
              </a:rPr>
              <a:t>INTENSA PAURA DI DIVENTARE GRASSI (O RESTARE SOTTOPESO)</a:t>
            </a:r>
          </a:p>
          <a:p>
            <a:pPr marL="457200" indent="-457200">
              <a:buFont typeface="+mj-lt"/>
              <a:buAutoNum type="alphaUcPeriod"/>
            </a:pPr>
            <a:r>
              <a:rPr lang="it-IT" dirty="0" smtClean="0">
                <a:latin typeface="Garamond" panose="02020404030301010803" pitchFamily="18" charset="0"/>
              </a:rPr>
              <a:t>ALTERAZIONE DEL VISSUTO CORPOREO CON RESTRIZIONI, CON ABBUFFATE/CONDOTTE DI ELIMINAZIONE</a:t>
            </a:r>
          </a:p>
          <a:p>
            <a:pPr marL="457200" indent="-457200">
              <a:buFont typeface="+mj-lt"/>
              <a:buAutoNum type="alphaUcPeriod"/>
            </a:pPr>
            <a:r>
              <a:rPr lang="it-IT" dirty="0" smtClean="0">
                <a:latin typeface="Garamond" panose="02020404030301010803" pitchFamily="18" charset="0"/>
              </a:rPr>
              <a:t>AUTOSTIMA TROPPO CONDIZIONATA DAL CORPO</a:t>
            </a:r>
          </a:p>
          <a:p>
            <a:pPr marL="0" indent="0">
              <a:buNone/>
            </a:pPr>
            <a:endParaRPr lang="it-IT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dirty="0" smtClean="0">
                <a:latin typeface="Garamond" panose="02020404030301010803" pitchFamily="18" charset="0"/>
              </a:rPr>
              <a:t>10 FEMMINE, 1 MASCHIO</a:t>
            </a:r>
          </a:p>
          <a:p>
            <a:pPr marL="0" indent="0">
              <a:buNone/>
            </a:pPr>
            <a:endParaRPr lang="it-IT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8871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000" dirty="0">
                <a:latin typeface="Garamond" panose="02020404030301010803" pitchFamily="18" charset="0"/>
              </a:rPr>
              <a:t>anoressia ∫ disturbi alimentari </a:t>
            </a:r>
            <a:br>
              <a:rPr lang="it-IT" sz="2000" dirty="0">
                <a:latin typeface="Garamond" panose="02020404030301010803" pitchFamily="18" charset="0"/>
              </a:rPr>
            </a:br>
            <a:r>
              <a:rPr lang="it-IT" sz="20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CENTRI </a:t>
            </a:r>
            <a:r>
              <a:rPr lang="it-IT" sz="2000" dirty="0">
                <a:solidFill>
                  <a:srgbClr val="002060"/>
                </a:solidFill>
                <a:latin typeface="Garamond" panose="02020404030301010803" pitchFamily="18" charset="0"/>
              </a:rPr>
              <a:t>MARA SELVINI </a:t>
            </a:r>
            <a:br>
              <a:rPr lang="it-IT" sz="2000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000" dirty="0" smtClean="0">
                <a:latin typeface="Garamond" panose="02020404030301010803" pitchFamily="18" charset="0"/>
              </a:rPr>
              <a:t>Matteo Selvini</a:t>
            </a:r>
            <a:r>
              <a:rPr lang="it-IT" sz="2000" dirty="0">
                <a:latin typeface="Garamond" panose="02020404030301010803" pitchFamily="18" charset="0"/>
              </a:rPr>
              <a:t>	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3055" y="754693"/>
            <a:ext cx="7138562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BULIMIA NERVOSA</a:t>
            </a:r>
          </a:p>
          <a:p>
            <a:pPr marL="0" indent="0" algn="ctr">
              <a:buNone/>
            </a:pPr>
            <a:endParaRPr lang="it-IT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it-IT" dirty="0" smtClean="0">
                <a:latin typeface="Garamond" panose="02020404030301010803" pitchFamily="18" charset="0"/>
              </a:rPr>
              <a:t>RICORRENTI EPISODI DI ABBUFFATE</a:t>
            </a:r>
          </a:p>
          <a:p>
            <a:pPr marL="960120" lvl="1" indent="-457200">
              <a:buFont typeface="+mj-lt"/>
              <a:buAutoNum type="arabicPeriod"/>
            </a:pPr>
            <a:r>
              <a:rPr lang="it-IT" dirty="0" smtClean="0">
                <a:latin typeface="Garamond" panose="02020404030301010803" pitchFamily="18" charset="0"/>
              </a:rPr>
              <a:t>QUANTITÀ ECCESSIVA</a:t>
            </a:r>
          </a:p>
          <a:p>
            <a:pPr marL="960120" lvl="1" indent="-457200">
              <a:buFont typeface="+mj-lt"/>
              <a:buAutoNum type="arabicPeriod"/>
            </a:pPr>
            <a:r>
              <a:rPr lang="it-IT" dirty="0" smtClean="0">
                <a:latin typeface="Garamond" panose="02020404030301010803" pitchFamily="18" charset="0"/>
              </a:rPr>
              <a:t>SENSAZIONE DI PERDERE IL CONTROLLO</a:t>
            </a:r>
          </a:p>
          <a:p>
            <a:pPr marL="502920" lvl="1" indent="0">
              <a:buNone/>
            </a:pPr>
            <a:endParaRPr lang="it-IT" dirty="0" smtClean="0"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it-IT" dirty="0" smtClean="0">
                <a:latin typeface="Garamond" panose="02020404030301010803" pitchFamily="18" charset="0"/>
              </a:rPr>
              <a:t>CONDOTTE COMPENSATORIE</a:t>
            </a:r>
          </a:p>
          <a:p>
            <a:pPr marL="457200" indent="-457200">
              <a:buFont typeface="+mj-lt"/>
              <a:buAutoNum type="alphaUcPeriod"/>
            </a:pPr>
            <a:r>
              <a:rPr lang="it-IT" dirty="0" smtClean="0">
                <a:latin typeface="Garamond" panose="02020404030301010803" pitchFamily="18" charset="0"/>
              </a:rPr>
              <a:t>1 VOLTA LA SETTIMANA PER TRE MESI</a:t>
            </a:r>
          </a:p>
          <a:p>
            <a:pPr marL="457200" indent="-457200">
              <a:buFont typeface="+mj-lt"/>
              <a:buAutoNum type="alphaUcPeriod"/>
            </a:pPr>
            <a:r>
              <a:rPr lang="it-IT" dirty="0" smtClean="0">
                <a:latin typeface="Garamond" panose="02020404030301010803" pitchFamily="18" charset="0"/>
              </a:rPr>
              <a:t>AUTOSTIMA TROPPO CONDIZIONATA DAL CORPO</a:t>
            </a:r>
          </a:p>
          <a:p>
            <a:pPr marL="0" indent="0">
              <a:buNone/>
            </a:pPr>
            <a:endParaRPr lang="it-IT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dirty="0" smtClean="0">
                <a:latin typeface="Garamond" panose="02020404030301010803" pitchFamily="18" charset="0"/>
              </a:rPr>
              <a:t>10 FEMMINE, 1 MASCHIO</a:t>
            </a:r>
          </a:p>
          <a:p>
            <a:pPr marL="0" indent="0" algn="ctr">
              <a:buNone/>
            </a:pPr>
            <a:endParaRPr lang="it-IT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026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000" dirty="0">
                <a:latin typeface="Garamond" panose="02020404030301010803" pitchFamily="18" charset="0"/>
              </a:rPr>
              <a:t>anoressia ∫ disturbi alimentari </a:t>
            </a:r>
            <a:br>
              <a:rPr lang="it-IT" sz="2000" dirty="0">
                <a:latin typeface="Garamond" panose="02020404030301010803" pitchFamily="18" charset="0"/>
              </a:rPr>
            </a:br>
            <a:r>
              <a:rPr lang="it-IT" sz="2000" dirty="0">
                <a:solidFill>
                  <a:srgbClr val="002060"/>
                </a:solidFill>
                <a:latin typeface="Garamond" panose="02020404030301010803" pitchFamily="18" charset="0"/>
              </a:rPr>
              <a:t>CENTRI MARA SELVINI </a:t>
            </a:r>
            <a:br>
              <a:rPr lang="it-IT" sz="2000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000" dirty="0" smtClean="0">
                <a:latin typeface="Garamond" panose="02020404030301010803" pitchFamily="18" charset="0"/>
              </a:rPr>
              <a:t>Matteo Selvini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66234" y="845725"/>
            <a:ext cx="7315200" cy="515740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it-IT" sz="96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DISTURBO DA BINGE EATING</a:t>
            </a:r>
          </a:p>
          <a:p>
            <a:pPr marL="0" indent="0" algn="ctr">
              <a:buNone/>
            </a:pPr>
            <a:endParaRPr lang="it-IT" dirty="0" smtClean="0"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it-IT" sz="8000" dirty="0" smtClean="0">
                <a:latin typeface="Garamond" panose="02020404030301010803" pitchFamily="18" charset="0"/>
              </a:rPr>
              <a:t>RICORRENTI EPISODI DI ABBUFFATE</a:t>
            </a:r>
          </a:p>
          <a:p>
            <a:pPr marL="960120" lvl="1" indent="-457200">
              <a:buFont typeface="+mj-lt"/>
              <a:buAutoNum type="arabicPeriod"/>
            </a:pPr>
            <a:r>
              <a:rPr lang="it-IT" sz="7200" dirty="0" smtClean="0">
                <a:latin typeface="Garamond" panose="02020404030301010803" pitchFamily="18" charset="0"/>
              </a:rPr>
              <a:t>QUANTITÀ ECCESSIVA</a:t>
            </a:r>
          </a:p>
          <a:p>
            <a:pPr marL="960120" lvl="1" indent="-457200">
              <a:buFont typeface="+mj-lt"/>
              <a:buAutoNum type="arabicPeriod"/>
            </a:pPr>
            <a:r>
              <a:rPr lang="it-IT" sz="7200" dirty="0" smtClean="0">
                <a:latin typeface="Garamond" panose="02020404030301010803" pitchFamily="18" charset="0"/>
              </a:rPr>
              <a:t>SENSAZIONE DI PERDERE IL CONTROLLO</a:t>
            </a:r>
          </a:p>
          <a:p>
            <a:pPr marL="502920" lvl="1" indent="0">
              <a:buNone/>
            </a:pPr>
            <a:endParaRPr lang="it-IT" sz="8000" dirty="0"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it-IT" sz="8000" dirty="0" smtClean="0">
                <a:latin typeface="Garamond" panose="02020404030301010803" pitchFamily="18" charset="0"/>
              </a:rPr>
              <a:t>TRE O PIÙ DEI SEGUENTI:</a:t>
            </a:r>
          </a:p>
          <a:p>
            <a:pPr marL="960120" lvl="1" indent="-457200">
              <a:buFont typeface="+mj-lt"/>
              <a:buAutoNum type="arabicPeriod"/>
            </a:pPr>
            <a:r>
              <a:rPr lang="it-IT" sz="8000" dirty="0" smtClean="0">
                <a:latin typeface="Garamond" panose="02020404030301010803" pitchFamily="18" charset="0"/>
              </a:rPr>
              <a:t>MANGIARE MOLTO PIÙ RAPIDAMENTE DEL NORMALE</a:t>
            </a:r>
          </a:p>
          <a:p>
            <a:pPr marL="960120" lvl="1" indent="-457200">
              <a:buFont typeface="+mj-lt"/>
              <a:buAutoNum type="arabicPeriod"/>
            </a:pPr>
            <a:r>
              <a:rPr lang="it-IT" sz="8000" dirty="0" smtClean="0">
                <a:latin typeface="Garamond" panose="02020404030301010803" pitchFamily="18" charset="0"/>
              </a:rPr>
              <a:t>MANGIARE FINO A SENTIRSI SGRADEVOLMENTE PIENI</a:t>
            </a:r>
          </a:p>
          <a:p>
            <a:pPr marL="960120" lvl="1" indent="-457200">
              <a:buFont typeface="+mj-lt"/>
              <a:buAutoNum type="arabicPeriod"/>
            </a:pPr>
            <a:r>
              <a:rPr lang="it-IT" sz="8000" dirty="0" smtClean="0">
                <a:latin typeface="Garamond" panose="02020404030301010803" pitchFamily="18" charset="0"/>
              </a:rPr>
              <a:t>MANGIARE ANCHE SE NON AFFAMATI</a:t>
            </a:r>
          </a:p>
          <a:p>
            <a:pPr marL="960120" lvl="1" indent="-457200">
              <a:buFont typeface="+mj-lt"/>
              <a:buAutoNum type="arabicPeriod"/>
            </a:pPr>
            <a:r>
              <a:rPr lang="it-IT" sz="8000" dirty="0" smtClean="0">
                <a:latin typeface="Garamond" panose="02020404030301010803" pitchFamily="18" charset="0"/>
              </a:rPr>
              <a:t>MANGIARE DA SOLI A CAUSA DELL’IMBARAZZO</a:t>
            </a:r>
          </a:p>
          <a:p>
            <a:pPr marL="960120" lvl="1" indent="-457200">
              <a:buFont typeface="+mj-lt"/>
              <a:buAutoNum type="arabicPeriod"/>
            </a:pPr>
            <a:r>
              <a:rPr lang="it-IT" sz="8000" dirty="0" smtClean="0">
                <a:latin typeface="Garamond" panose="02020404030301010803" pitchFamily="18" charset="0"/>
              </a:rPr>
              <a:t>SENTIRSI DISGUSTATI, DEPRESSI, IN COLPA DOPO.</a:t>
            </a:r>
          </a:p>
          <a:p>
            <a:pPr marL="457200" indent="-457200">
              <a:buFont typeface="+mj-lt"/>
              <a:buAutoNum type="alphaUcPeriod"/>
            </a:pPr>
            <a:endParaRPr lang="it-IT" sz="6200" dirty="0"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it-IT" sz="8000" dirty="0" smtClean="0">
                <a:latin typeface="Garamond" panose="02020404030301010803" pitchFamily="18" charset="0"/>
              </a:rPr>
              <a:t>MARCATO DISAGIO RIGUARDO LE ABBUFFATE</a:t>
            </a:r>
          </a:p>
          <a:p>
            <a:pPr marL="457200" indent="-457200">
              <a:buFont typeface="+mj-lt"/>
              <a:buAutoNum type="alphaUcPeriod"/>
            </a:pPr>
            <a:r>
              <a:rPr lang="it-IT" sz="8000" dirty="0" smtClean="0">
                <a:latin typeface="Garamond" panose="02020404030301010803" pitchFamily="18" charset="0"/>
              </a:rPr>
              <a:t>ABBUFFATA ALMENO UNA VOLTA ALLA SETTIMANA PER TRE MESI</a:t>
            </a:r>
          </a:p>
          <a:p>
            <a:pPr marL="457200" indent="-457200">
              <a:buFont typeface="+mj-lt"/>
              <a:buAutoNum type="alphaUcPeriod"/>
            </a:pPr>
            <a:r>
              <a:rPr lang="it-IT" sz="8000" dirty="0" smtClean="0">
                <a:latin typeface="Garamond" panose="02020404030301010803" pitchFamily="18" charset="0"/>
              </a:rPr>
              <a:t>NO CONDOTTE COMPENSATORIE</a:t>
            </a:r>
          </a:p>
          <a:p>
            <a:pPr marL="0" indent="0">
              <a:buNone/>
            </a:pPr>
            <a:endParaRPr lang="it-IT" sz="6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sz="8000" dirty="0" smtClean="0">
                <a:latin typeface="Garamond" panose="02020404030301010803" pitchFamily="18" charset="0"/>
              </a:rPr>
              <a:t>2 </a:t>
            </a:r>
            <a:r>
              <a:rPr lang="it-IT" sz="8000" dirty="0">
                <a:latin typeface="Garamond" panose="02020404030301010803" pitchFamily="18" charset="0"/>
              </a:rPr>
              <a:t>femmine, 1 </a:t>
            </a:r>
            <a:r>
              <a:rPr lang="it-IT" sz="8000" dirty="0" smtClean="0">
                <a:latin typeface="Garamond" panose="02020404030301010803" pitchFamily="18" charset="0"/>
              </a:rPr>
              <a:t>maschio</a:t>
            </a:r>
            <a:endParaRPr lang="it-IT" sz="8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193660"/>
      </p:ext>
    </p:extLst>
  </p:cSld>
  <p:clrMapOvr>
    <a:masterClrMapping/>
  </p:clrMapOvr>
</p:sld>
</file>

<file path=ppt/theme/theme1.xml><?xml version="1.0" encoding="utf-8"?>
<a:theme xmlns:a="http://schemas.openxmlformats.org/drawingml/2006/main" name="Cornic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TC103457475[[fn=Cornice]]</Template>
  <TotalTime>159</TotalTime>
  <Words>196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Corbel</vt:lpstr>
      <vt:lpstr>Garamond</vt:lpstr>
      <vt:lpstr>Wingdings 2</vt:lpstr>
      <vt:lpstr>Cornice</vt:lpstr>
      <vt:lpstr>anoressia ∫ disturbi alimentari   CENTRI MARA SELVINI  Matteo Selvini</vt:lpstr>
      <vt:lpstr>anoressia ∫ disturbi alimentari  CENTRI MARA SELVINI  Matteo Selvini</vt:lpstr>
      <vt:lpstr>anoressia ∫ disturbi alimentari  CENTRI MARA SELVINI  Matteo Selvini</vt:lpstr>
      <vt:lpstr>anoressia ∫ disturbi alimentari  CENTRI MARA SELVINI  Matteo Selvini</vt:lpstr>
      <vt:lpstr>anoressia ∫ disturbi alimentari  CENTRI MARA SELVINI  Matteo Selvini </vt:lpstr>
      <vt:lpstr>anoressia ∫ disturbi alimentari  CENTRI MARA SELVINI  Matteo Selvini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anoressia ∫ disturbi alimentari   CENTRI MARA SELVINI  Stefano Cirillo</dc:title>
  <dc:creator>mara selvini</dc:creator>
  <cp:lastModifiedBy>mara selvini</cp:lastModifiedBy>
  <cp:revision>33</cp:revision>
  <cp:lastPrinted>2014-09-29T10:19:39Z</cp:lastPrinted>
  <dcterms:created xsi:type="dcterms:W3CDTF">2014-09-22T08:32:19Z</dcterms:created>
  <dcterms:modified xsi:type="dcterms:W3CDTF">2014-09-29T10:20:05Z</dcterms:modified>
</cp:coreProperties>
</file>